
<file path=[Content_Types].xml><?xml version="1.0" encoding="utf-8"?>
<Types xmlns="http://schemas.openxmlformats.org/package/2006/content-types"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jQN/OkLcGcUETtgFH0eUjZkkbi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Although this shows that cheap bars have the most crime around them, it doesn’t tell the whole story.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39 Cheap Bars, 9 Moderate Bars, 2 Expensive Bars</a:t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fe8b13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Calculated the amount of crimes per bar per price point to normalize the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Showed that the moderate price point had just as many as crimes around them as cheap bars</a:t>
            </a:r>
            <a:endParaRPr/>
          </a:p>
        </p:txBody>
      </p:sp>
      <p:sp>
        <p:nvSpPr>
          <p:cNvPr id="184" name="Google Shape;184;g6fe8b1364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fe8b13645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6fe8b13645_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e8d6a5c9b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7e8d6a5c9b_5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e8d6a5c9b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7e8d6a5c9b_5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e8d6a5c9b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7e8d6a5c9b_5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ea1cd05a1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ea1cd05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e8d6a5c9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7e8d6a5c9b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Relationship Id="rId4" Type="http://schemas.openxmlformats.org/officeDocument/2006/relationships/image" Target="../media/image11.png"/><Relationship Id="rId9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3.jpg"/><Relationship Id="rId7" Type="http://schemas.openxmlformats.org/officeDocument/2006/relationships/image" Target="../media/image2.jp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public intoxication" id="84" name="Google Shape;84;p1"/>
          <p:cNvPicPr preferRelativeResize="0"/>
          <p:nvPr/>
        </p:nvPicPr>
        <p:blipFill rotWithShape="1">
          <a:blip r:embed="rId3">
            <a:alphaModFix/>
          </a:blip>
          <a:srcRect b="8125" l="741" r="7" t="8125"/>
          <a:stretch/>
        </p:blipFill>
        <p:spPr>
          <a:xfrm>
            <a:off x="0" y="0"/>
            <a:ext cx="121908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1"/>
            <a:ext cx="609543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77967" y="2884114"/>
            <a:ext cx="5939496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40"/>
              <a:buNone/>
            </a:pPr>
            <a:r>
              <a:rPr b="1" i="1" lang="en-US" sz="374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Los Angeles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40"/>
              <a:buNone/>
            </a:pPr>
            <a:r>
              <a:t/>
            </a:r>
            <a:endParaRPr b="1" i="1" sz="3740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40"/>
              <a:buNone/>
            </a:pPr>
            <a:r>
              <a:rPr b="1" i="1" lang="en-US" sz="374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Drinking x Crime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680591" y="7028760"/>
            <a:ext cx="7600950" cy="4436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Harmonious Hummingbirds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Andrew Wright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Jennie Chang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Leo Ramirez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Raymond Barry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Sanaz Shahbazian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Toshe Ayo-Ariyo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hummingbird animation"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13014" y="516567"/>
            <a:ext cx="1537158" cy="170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0" y="0"/>
            <a:ext cx="12191999" cy="1951893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Where are the most arrests for public intoxication happening in LA?</a:t>
            </a:r>
            <a:endParaRPr/>
          </a:p>
        </p:txBody>
      </p:sp>
      <p:pic>
        <p:nvPicPr>
          <p:cNvPr id="172" name="Google Shape;17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25" y="1976875"/>
            <a:ext cx="11686148" cy="49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/>
        </p:nvSpPr>
        <p:spPr>
          <a:xfrm>
            <a:off x="0" y="0"/>
            <a:ext cx="12191999" cy="1951893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Are there more arrests around cheaper bars</a:t>
            </a:r>
            <a:r>
              <a:rPr b="1" i="1" lang="en-US" sz="3200" u="none" cap="none" strike="noStrik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?</a:t>
            </a:r>
            <a:endParaRPr/>
          </a:p>
        </p:txBody>
      </p:sp>
      <p:pic>
        <p:nvPicPr>
          <p:cNvPr id="178" name="Google Shape;1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425" y="2187477"/>
            <a:ext cx="8819975" cy="44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1"/>
          <p:cNvSpPr txBox="1"/>
          <p:nvPr/>
        </p:nvSpPr>
        <p:spPr>
          <a:xfrm>
            <a:off x="3036475" y="2805950"/>
            <a:ext cx="1777500" cy="38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38,445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5283450" y="5002400"/>
            <a:ext cx="1777500" cy="38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8,534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7494750" y="5599150"/>
            <a:ext cx="1777500" cy="38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126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fe8b13645_0_0"/>
          <p:cNvSpPr txBox="1"/>
          <p:nvPr/>
        </p:nvSpPr>
        <p:spPr>
          <a:xfrm>
            <a:off x="0" y="0"/>
            <a:ext cx="12192000" cy="1951800"/>
          </a:xfrm>
          <a:prstGeom prst="rect">
            <a:avLst/>
          </a:prstGeom>
          <a:solidFill>
            <a:srgbClr val="000000">
              <a:alpha val="8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Are there more arrests around cheaper bars?</a:t>
            </a:r>
            <a:endParaRPr b="1" i="1" sz="3200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87" name="Google Shape;187;g6fe8b1364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525" y="2237225"/>
            <a:ext cx="8730475" cy="43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6fe8b13645_0_0"/>
          <p:cNvSpPr txBox="1"/>
          <p:nvPr/>
        </p:nvSpPr>
        <p:spPr>
          <a:xfrm>
            <a:off x="7361450" y="5480650"/>
            <a:ext cx="1762800" cy="38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63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6fe8b13645_0_0"/>
          <p:cNvSpPr txBox="1"/>
          <p:nvPr/>
        </p:nvSpPr>
        <p:spPr>
          <a:xfrm>
            <a:off x="5129100" y="3040950"/>
            <a:ext cx="1762800" cy="38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948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6fe8b13645_0_0"/>
          <p:cNvSpPr txBox="1"/>
          <p:nvPr/>
        </p:nvSpPr>
        <p:spPr>
          <a:xfrm>
            <a:off x="2956000" y="2956350"/>
            <a:ext cx="1762800" cy="38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986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/>
          <p:nvPr/>
        </p:nvSpPr>
        <p:spPr>
          <a:xfrm>
            <a:off x="0" y="0"/>
            <a:ext cx="12191999" cy="1951893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Concentration</a:t>
            </a:r>
            <a:r>
              <a:rPr b="1" i="1" lang="en-US" sz="3200" u="none" cap="none" strike="noStrik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 of drunken arrests in LA</a:t>
            </a:r>
            <a:endParaRPr/>
          </a:p>
        </p:txBody>
      </p:sp>
      <p:pic>
        <p:nvPicPr>
          <p:cNvPr id="196" name="Google Shape;19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54" y="2203175"/>
            <a:ext cx="8383671" cy="44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fe8b13645_4_6"/>
          <p:cNvSpPr txBox="1"/>
          <p:nvPr/>
        </p:nvSpPr>
        <p:spPr>
          <a:xfrm>
            <a:off x="0" y="0"/>
            <a:ext cx="12192000" cy="1951800"/>
          </a:xfrm>
          <a:prstGeom prst="rect">
            <a:avLst/>
          </a:prstGeom>
          <a:solidFill>
            <a:srgbClr val="000000">
              <a:alpha val="8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DUI Heatmap</a:t>
            </a:r>
            <a:endParaRPr/>
          </a:p>
        </p:txBody>
      </p:sp>
      <p:pic>
        <p:nvPicPr>
          <p:cNvPr id="202" name="Google Shape;202;g6fe8b13645_4_6"/>
          <p:cNvPicPr preferRelativeResize="0"/>
          <p:nvPr/>
        </p:nvPicPr>
        <p:blipFill rotWithShape="1">
          <a:blip r:embed="rId3">
            <a:alphaModFix/>
          </a:blip>
          <a:srcRect b="21210" l="15952" r="0" t="0"/>
          <a:stretch/>
        </p:blipFill>
        <p:spPr>
          <a:xfrm>
            <a:off x="2799962" y="2125175"/>
            <a:ext cx="6592072" cy="44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e8d6a5c9b_5_3"/>
          <p:cNvSpPr txBox="1"/>
          <p:nvPr/>
        </p:nvSpPr>
        <p:spPr>
          <a:xfrm>
            <a:off x="0" y="0"/>
            <a:ext cx="12192000" cy="1951800"/>
          </a:xfrm>
          <a:prstGeom prst="rect">
            <a:avLst/>
          </a:prstGeom>
          <a:solidFill>
            <a:srgbClr val="000000">
              <a:alpha val="8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KEY TAKEAWAYS</a:t>
            </a:r>
            <a:endParaRPr/>
          </a:p>
        </p:txBody>
      </p:sp>
      <p:sp>
        <p:nvSpPr>
          <p:cNvPr id="208" name="Google Shape;208;g7e8d6a5c9b_5_3"/>
          <p:cNvSpPr txBox="1"/>
          <p:nvPr>
            <p:ph idx="1" type="subTitle"/>
          </p:nvPr>
        </p:nvSpPr>
        <p:spPr>
          <a:xfrm>
            <a:off x="1524000" y="2244210"/>
            <a:ext cx="9144000" cy="30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Drinking &amp; driving is a serious problem in LA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Most drunk-related crimes are caused by men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Most drunk-related crimes happen near bars that are cheap or moderately priced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Pockets of central LA appears to be the safest with most DUIs occuring around freeways.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e8d6a5c9b_5_45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SO … BE SAFE!!!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e8d6a5c9b_5_40"/>
          <p:cNvSpPr txBox="1"/>
          <p:nvPr/>
        </p:nvSpPr>
        <p:spPr>
          <a:xfrm>
            <a:off x="0" y="0"/>
            <a:ext cx="6104100" cy="6858000"/>
          </a:xfrm>
          <a:prstGeom prst="rect">
            <a:avLst/>
          </a:prstGeom>
          <a:solidFill>
            <a:srgbClr val="000000">
              <a:alpha val="8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APPENDIX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7ea1cd05a1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225" y="0"/>
            <a:ext cx="52843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le photo for Toshe Ayo-Ariyo" id="93" name="Google Shape;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424" y="37719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for Leo" id="94" name="Google Shape;9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370" y="608807"/>
            <a:ext cx="19812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/>
        </p:nvSpPr>
        <p:spPr>
          <a:xfrm>
            <a:off x="9286875" y="2592388"/>
            <a:ext cx="2286000" cy="87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Leo Ramirez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Blind Donkey</a:t>
            </a:r>
            <a:endParaRPr/>
          </a:p>
        </p:txBody>
      </p:sp>
      <p:sp>
        <p:nvSpPr>
          <p:cNvPr id="96" name="Google Shape;96;p12"/>
          <p:cNvSpPr txBox="1"/>
          <p:nvPr/>
        </p:nvSpPr>
        <p:spPr>
          <a:xfrm>
            <a:off x="3190874" y="2592388"/>
            <a:ext cx="2362201" cy="87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b="1" i="1" lang="en-US" sz="185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Andrew Wright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b="1" i="0" lang="en-US" sz="14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901 Bar &amp; Grill</a:t>
            </a:r>
            <a:endParaRPr/>
          </a:p>
        </p:txBody>
      </p:sp>
      <p:sp>
        <p:nvSpPr>
          <p:cNvPr id="97" name="Google Shape;97;p12"/>
          <p:cNvSpPr txBox="1"/>
          <p:nvPr/>
        </p:nvSpPr>
        <p:spPr>
          <a:xfrm>
            <a:off x="6300787" y="2590800"/>
            <a:ext cx="2286000" cy="87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Jennie Chang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Figueroa Hotel</a:t>
            </a:r>
            <a:endParaRPr/>
          </a:p>
        </p:txBody>
      </p:sp>
      <p:sp>
        <p:nvSpPr>
          <p:cNvPr id="98" name="Google Shape;98;p12"/>
          <p:cNvSpPr txBox="1"/>
          <p:nvPr/>
        </p:nvSpPr>
        <p:spPr>
          <a:xfrm>
            <a:off x="3109911" y="5791200"/>
            <a:ext cx="2562225" cy="87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b="1" i="1" lang="en-US" sz="185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Raymond Barry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b="1" lang="en-US" sz="1480">
                <a:solidFill>
                  <a:schemeClr val="dk1"/>
                </a:solidFill>
              </a:rPr>
              <a:t>Der Wolf</a:t>
            </a:r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6157912" y="5791200"/>
            <a:ext cx="2562225" cy="87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b="1" i="1" lang="en-US" sz="185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Toshe Ayo-Ariyo</a:t>
            </a:r>
            <a:endParaRPr b="1" i="1" sz="1850" u="none" cap="none" strike="noStrike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b="1" i="0" lang="en-US" sz="14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Perch</a:t>
            </a:r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9032081" y="5791200"/>
            <a:ext cx="2795588" cy="87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b="1" i="1" lang="en-US" sz="185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rPr>
              <a:t>Sanaz Shahbazian</a:t>
            </a:r>
            <a:endParaRPr b="1" i="1" sz="1850" u="none" cap="none" strike="noStrike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r>
              <a:rPr b="1" lang="en-US" sz="1480">
                <a:solidFill>
                  <a:schemeClr val="dk1"/>
                </a:solidFill>
              </a:rPr>
              <a:t>71 above</a:t>
            </a:r>
            <a:endParaRPr b="1" i="0" sz="148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file photo for sanaz shahbazian" id="101" name="Google Shape;10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7370" y="3771900"/>
            <a:ext cx="19812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for Jennie Chang" id="102" name="Google Shape;10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7950" y="608807"/>
            <a:ext cx="19812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for Andrew Wright" id="103" name="Google Shape;10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31367" y="608807"/>
            <a:ext cx="19812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for Raymond Barry" id="104" name="Google Shape;10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31367" y="3790156"/>
            <a:ext cx="19812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 txBox="1"/>
          <p:nvPr/>
        </p:nvSpPr>
        <p:spPr>
          <a:xfrm rot="-5400000">
            <a:off x="-2028826" y="2028824"/>
            <a:ext cx="6858001" cy="2800349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 u="none" cap="none" strike="noStrik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The Team</a:t>
            </a:r>
            <a:endParaRPr/>
          </a:p>
        </p:txBody>
      </p:sp>
      <p:pic>
        <p:nvPicPr>
          <p:cNvPr id="106" name="Google Shape;106;p12"/>
          <p:cNvPicPr preferRelativeResize="0"/>
          <p:nvPr/>
        </p:nvPicPr>
        <p:blipFill rotWithShape="1">
          <a:blip r:embed="rId9">
            <a:alphaModFix/>
          </a:blip>
          <a:srcRect b="55037" l="10349" r="65854" t="11770"/>
          <a:stretch/>
        </p:blipFill>
        <p:spPr>
          <a:xfrm>
            <a:off x="3177925" y="3790150"/>
            <a:ext cx="2286000" cy="20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1"/>
            <a:ext cx="12192000" cy="2381249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Purpose</a:t>
            </a:r>
            <a:endParaRPr b="1" i="1" sz="3600" u="none" cap="none" strike="noStrike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92024" y="2647949"/>
            <a:ext cx="11887200" cy="4009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if there is a correlation between bar popularity and frequency of intoxication related crimes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analysis will eventually enable us to implement a crime rating on yelp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research data" id="117" name="Google Shape;117;p3"/>
          <p:cNvPicPr preferRelativeResize="0"/>
          <p:nvPr/>
        </p:nvPicPr>
        <p:blipFill rotWithShape="1">
          <a:blip r:embed="rId3">
            <a:alphaModFix/>
          </a:blip>
          <a:srcRect b="0" l="0" r="18237" t="0"/>
          <a:stretch/>
        </p:blipFill>
        <p:spPr>
          <a:xfrm>
            <a:off x="0" y="391381"/>
            <a:ext cx="5753100" cy="568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/>
          <p:nvPr/>
        </p:nvSpPr>
        <p:spPr>
          <a:xfrm>
            <a:off x="5753100" y="1"/>
            <a:ext cx="6438900" cy="6858000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>
            <p:ph idx="1" type="subTitle"/>
          </p:nvPr>
        </p:nvSpPr>
        <p:spPr>
          <a:xfrm>
            <a:off x="6095999" y="391381"/>
            <a:ext cx="5587219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i="1" lang="en-US" sz="44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SOURCES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6981646" y="5647687"/>
            <a:ext cx="4629150" cy="818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Angeles Crime API (2019)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3"/>
          <p:cNvCxnSpPr/>
          <p:nvPr/>
        </p:nvCxnSpPr>
        <p:spPr>
          <a:xfrm>
            <a:off x="6095999" y="1989993"/>
            <a:ext cx="5486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 result for yelp logo" id="122" name="Google Shape;1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1297" y="2384374"/>
            <a:ext cx="1962506" cy="955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.lacounty.gov" id="123" name="Google Shape;12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1646" y="4618146"/>
            <a:ext cx="4018785" cy="81893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6657975" y="3588606"/>
            <a:ext cx="4629150" cy="818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e8d6a5c9b_2_10"/>
          <p:cNvSpPr/>
          <p:nvPr/>
        </p:nvSpPr>
        <p:spPr>
          <a:xfrm>
            <a:off x="0" y="1"/>
            <a:ext cx="12192000" cy="2381100"/>
          </a:xfrm>
          <a:prstGeom prst="rect">
            <a:avLst/>
          </a:prstGeom>
          <a:solidFill>
            <a:srgbClr val="000000">
              <a:alpha val="8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Assumptions</a:t>
            </a:r>
            <a:endParaRPr b="1" i="1" sz="3600" u="none" cap="none" strike="noStrike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30" name="Google Shape;130;g7e8d6a5c9b_2_10"/>
          <p:cNvSpPr txBox="1"/>
          <p:nvPr/>
        </p:nvSpPr>
        <p:spPr>
          <a:xfrm>
            <a:off x="192024" y="2647949"/>
            <a:ext cx="11887200" cy="4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lang="en-US" sz="3200">
                <a:solidFill>
                  <a:schemeClr val="dk1"/>
                </a:solidFill>
              </a:rPr>
              <a:t>e most reviewed bars are the most popular bars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</a:rPr>
              <a:t>Yelp and crime data only displays the city of Los Angeles 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b="1" lang="en-US" sz="3200">
                <a:solidFill>
                  <a:schemeClr val="dk1"/>
                </a:solidFill>
              </a:rPr>
              <a:t>These crimes are a result of drinking alcohol at a bar within 2 miles of the crime location</a:t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8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/>
          <p:nvPr/>
        </p:nvSpPr>
        <p:spPr>
          <a:xfrm>
            <a:off x="5753100" y="1"/>
            <a:ext cx="6438900" cy="6858000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>
            <p:ph idx="1" type="subTitle"/>
          </p:nvPr>
        </p:nvSpPr>
        <p:spPr>
          <a:xfrm>
            <a:off x="6095999" y="391381"/>
            <a:ext cx="5587219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30"/>
              <a:buNone/>
            </a:pPr>
            <a:r>
              <a:rPr b="1" lang="en-US" sz="333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DEFINTION OF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70"/>
              <a:buNone/>
            </a:pPr>
            <a:r>
              <a:rPr b="1" i="1" lang="en-US" sz="407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Drunken Arrests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6096000" y="2220305"/>
            <a:ext cx="5295900" cy="4436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Crimes that include the following keywords: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Drunk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Drinking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Alcohol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DUI</a:t>
            </a:r>
            <a:endParaRPr/>
          </a:p>
          <a:p>
            <a:pPr indent="-571500" lvl="0" marL="571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Intoxication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4"/>
          <p:cNvCxnSpPr/>
          <p:nvPr/>
        </p:nvCxnSpPr>
        <p:spPr>
          <a:xfrm>
            <a:off x="6095999" y="1989993"/>
            <a:ext cx="5486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>
            <p:ph idx="1" type="subTitle"/>
          </p:nvPr>
        </p:nvSpPr>
        <p:spPr>
          <a:xfrm>
            <a:off x="6199632" y="2193862"/>
            <a:ext cx="5757672" cy="4581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While intoxication related crimes only comprise 21% of all crimes in LA, the top 2 types of crime are related to drinking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Top 5 Crimes:</a:t>
            </a:r>
            <a:endParaRPr sz="1800"/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Drunk driving (7.4%)</a:t>
            </a:r>
            <a:endParaRPr sz="1800">
              <a:highlight>
                <a:srgbClr val="FFFF00"/>
              </a:highlight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Drinking in public (7.0%)</a:t>
            </a:r>
            <a:endParaRPr sz="1800">
              <a:highlight>
                <a:srgbClr val="FFFF00"/>
              </a:highlight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Corporal injury on spouse/cohabitant (3.6%)</a:t>
            </a:r>
            <a:endParaRPr sz="1800"/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Possession of controlled substance (3.4%)</a:t>
            </a:r>
            <a:endParaRPr sz="1800"/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FTA after written promise (2.3%)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0" y="0"/>
            <a:ext cx="12191999" cy="1951893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How does drunk-related arrests rank amongst different types of crime in LA?</a:t>
            </a:r>
            <a:endParaRPr/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460" y="2193862"/>
            <a:ext cx="5852171" cy="4389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/>
          <p:nvPr/>
        </p:nvSpPr>
        <p:spPr>
          <a:xfrm>
            <a:off x="0" y="0"/>
            <a:ext cx="12192000" cy="1951800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             </a:t>
            </a:r>
            <a:r>
              <a:rPr b="1" i="1" lang="en-US" sz="3200" u="none" cap="none" strike="noStrik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What intoxication related arrests are the most </a:t>
            </a:r>
            <a:r>
              <a:rPr b="1" i="1" lang="en-US" sz="32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common</a:t>
            </a:r>
            <a:r>
              <a:rPr b="1" i="1" lang="en-US" sz="3200" u="none" cap="none" strike="noStrik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?</a:t>
            </a:r>
            <a:endParaRPr b="1" i="1" sz="3200" u="none" cap="none" strike="noStrike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9258300" y="2137275"/>
            <a:ext cx="29337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US"/>
              <a:t>Drunk Driving and Drinking in Public are the two most frequent.which we can break it down as below: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drunk driving  43%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drinking in public 15%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US"/>
              <a:t>The SALE/ETC OF ALCOHOLIC BEVERAGE TO MINOR is the least frequent type of crime</a:t>
            </a:r>
            <a:endParaRPr/>
          </a:p>
        </p:txBody>
      </p:sp>
      <p:sp>
        <p:nvSpPr>
          <p:cNvPr id="153" name="Google Shape;153;p6"/>
          <p:cNvSpPr txBox="1"/>
          <p:nvPr/>
        </p:nvSpPr>
        <p:spPr>
          <a:xfrm>
            <a:off x="8927100" y="2420475"/>
            <a:ext cx="1788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5309425" y="2667675"/>
            <a:ext cx="520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5" y="2017050"/>
            <a:ext cx="9116452" cy="46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/>
        </p:nvSpPr>
        <p:spPr>
          <a:xfrm>
            <a:off x="8901075" y="2213975"/>
            <a:ext cx="572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43%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5114225" y="2680575"/>
            <a:ext cx="715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15%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idx="1" type="subTitle"/>
          </p:nvPr>
        </p:nvSpPr>
        <p:spPr>
          <a:xfrm flipH="1">
            <a:off x="164700" y="2147075"/>
            <a:ext cx="3075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Females have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committed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less of these kind of crimes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(LA County population is 50% Male, 50% Female)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0" y="0"/>
            <a:ext cx="12191999" cy="1951893"/>
          </a:xfrm>
          <a:prstGeom prst="rect">
            <a:avLst/>
          </a:prstGeom>
          <a:solidFill>
            <a:srgbClr val="000000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What gender is responsible for the majority of intoxication related crimes?</a:t>
            </a:r>
            <a:endParaRPr b="1" i="1" sz="3200" u="none" cap="none" strike="noStrike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200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/>
          </a:blip>
          <a:srcRect b="92837" l="95630" r="0" t="0"/>
          <a:stretch/>
        </p:blipFill>
        <p:spPr>
          <a:xfrm>
            <a:off x="2041300" y="4985650"/>
            <a:ext cx="1487601" cy="163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550" y="1951900"/>
            <a:ext cx="8432449" cy="489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2020-02-20T02:41:06Z</dcterms:created>
  <dc:creator>Jennie Chang</dc:creator>
</cp:coreProperties>
</file>